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102" d="100"/>
          <a:sy n="102" d="100"/>
        </p:scale>
        <p:origin x="2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C59BCC-7ED8-45D5-B81A-4DF4A79EED0F}" type="doc">
      <dgm:prSet loTypeId="urn:microsoft.com/office/officeart/2005/8/layout/p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07093C-87C3-4626-842B-E7C3A075349B}">
      <dgm:prSet phldrT="[Text]"/>
      <dgm:spPr/>
      <dgm:t>
        <a:bodyPr/>
        <a:lstStyle/>
        <a:p>
          <a:r>
            <a:rPr lang="en-US" b="1" dirty="0"/>
            <a:t>Orchestrator</a:t>
          </a:r>
        </a:p>
      </dgm:t>
    </dgm:pt>
    <dgm:pt modelId="{44A9F8DF-9C30-43E7-845D-F79AE9A9BF89}" type="parTrans" cxnId="{4447DF9A-3FE1-46AD-9B1D-4959D7F7C6D4}">
      <dgm:prSet/>
      <dgm:spPr/>
      <dgm:t>
        <a:bodyPr/>
        <a:lstStyle/>
        <a:p>
          <a:endParaRPr lang="en-US"/>
        </a:p>
      </dgm:t>
    </dgm:pt>
    <dgm:pt modelId="{B6F82CC5-602D-45A0-8782-2FEAB24A1737}" type="sibTrans" cxnId="{4447DF9A-3FE1-46AD-9B1D-4959D7F7C6D4}">
      <dgm:prSet/>
      <dgm:spPr/>
      <dgm:t>
        <a:bodyPr/>
        <a:lstStyle/>
        <a:p>
          <a:endParaRPr lang="en-US"/>
        </a:p>
      </dgm:t>
    </dgm:pt>
    <dgm:pt modelId="{9F181D0B-21F9-471F-BCC6-87C9014183AC}">
      <dgm:prSet phldrT="[Text]"/>
      <dgm:spPr/>
      <dgm:t>
        <a:bodyPr/>
        <a:lstStyle/>
        <a:p>
          <a:r>
            <a:rPr lang="en-US" b="1" dirty="0"/>
            <a:t>Aspire Components</a:t>
          </a:r>
          <a:r>
            <a:rPr lang="en-US" dirty="0"/>
            <a:t>(Redis, PostgreSQL, etc.) </a:t>
          </a:r>
        </a:p>
      </dgm:t>
    </dgm:pt>
    <dgm:pt modelId="{121C77F8-A2DF-41C5-A624-1DAA9C5DDDEA}" type="parTrans" cxnId="{D7E4F596-BC1E-4546-89EE-C25C9399C63E}">
      <dgm:prSet/>
      <dgm:spPr/>
      <dgm:t>
        <a:bodyPr/>
        <a:lstStyle/>
        <a:p>
          <a:endParaRPr lang="en-US"/>
        </a:p>
      </dgm:t>
    </dgm:pt>
    <dgm:pt modelId="{242295F5-327E-48BF-9D73-A2BA76F47C88}" type="sibTrans" cxnId="{D7E4F596-BC1E-4546-89EE-C25C9399C63E}">
      <dgm:prSet/>
      <dgm:spPr/>
      <dgm:t>
        <a:bodyPr/>
        <a:lstStyle/>
        <a:p>
          <a:endParaRPr lang="en-US"/>
        </a:p>
      </dgm:t>
    </dgm:pt>
    <dgm:pt modelId="{60767EC4-5B96-48B8-8B32-02B9EFA33203}">
      <dgm:prSet phldrT="[Text]"/>
      <dgm:spPr/>
      <dgm:t>
        <a:bodyPr/>
        <a:lstStyle/>
        <a:p>
          <a:r>
            <a:rPr lang="en-US" b="1" dirty="0"/>
            <a:t>Aspire Templates</a:t>
          </a:r>
        </a:p>
      </dgm:t>
    </dgm:pt>
    <dgm:pt modelId="{AA913603-86DE-45C7-BC8D-EDF47FA299D4}" type="parTrans" cxnId="{3726A290-BBCB-4359-B675-51D193D5D6E2}">
      <dgm:prSet/>
      <dgm:spPr/>
      <dgm:t>
        <a:bodyPr/>
        <a:lstStyle/>
        <a:p>
          <a:endParaRPr lang="en-US"/>
        </a:p>
      </dgm:t>
    </dgm:pt>
    <dgm:pt modelId="{3C3E6BEE-B9F3-4E28-A788-280A1F94A094}" type="sibTrans" cxnId="{3726A290-BBCB-4359-B675-51D193D5D6E2}">
      <dgm:prSet/>
      <dgm:spPr/>
      <dgm:t>
        <a:bodyPr/>
        <a:lstStyle/>
        <a:p>
          <a:endParaRPr lang="en-US"/>
        </a:p>
      </dgm:t>
    </dgm:pt>
    <dgm:pt modelId="{DB97378C-43E0-4981-BA1F-1B77E2A585BF}" type="pres">
      <dgm:prSet presAssocID="{26C59BCC-7ED8-45D5-B81A-4DF4A79EED0F}" presName="Name0" presStyleCnt="0">
        <dgm:presLayoutVars>
          <dgm:dir/>
          <dgm:resizeHandles val="exact"/>
        </dgm:presLayoutVars>
      </dgm:prSet>
      <dgm:spPr/>
    </dgm:pt>
    <dgm:pt modelId="{48F95038-2990-40A0-9D21-7D157A54AF71}" type="pres">
      <dgm:prSet presAssocID="{26C59BCC-7ED8-45D5-B81A-4DF4A79EED0F}" presName="bkgdShp" presStyleLbl="alignAccFollowNode1" presStyleIdx="0" presStyleCnt="1"/>
      <dgm:spPr/>
    </dgm:pt>
    <dgm:pt modelId="{C2DDD68D-0BCF-497D-9DB0-6A7755A0B388}" type="pres">
      <dgm:prSet presAssocID="{26C59BCC-7ED8-45D5-B81A-4DF4A79EED0F}" presName="linComp" presStyleCnt="0"/>
      <dgm:spPr/>
    </dgm:pt>
    <dgm:pt modelId="{A50FC7AF-555C-4FE2-9E23-8EE6F72E95CD}" type="pres">
      <dgm:prSet presAssocID="{E207093C-87C3-4626-842B-E7C3A075349B}" presName="compNode" presStyleCnt="0"/>
      <dgm:spPr/>
    </dgm:pt>
    <dgm:pt modelId="{E001B979-776B-4058-A9AF-12E1B67CB23A}" type="pres">
      <dgm:prSet presAssocID="{E207093C-87C3-4626-842B-E7C3A075349B}" presName="node" presStyleLbl="node1" presStyleIdx="0" presStyleCnt="3">
        <dgm:presLayoutVars>
          <dgm:bulletEnabled val="1"/>
        </dgm:presLayoutVars>
      </dgm:prSet>
      <dgm:spPr/>
    </dgm:pt>
    <dgm:pt modelId="{34880F43-F4E5-40B5-B0EB-B5514D58C482}" type="pres">
      <dgm:prSet presAssocID="{E207093C-87C3-4626-842B-E7C3A075349B}" presName="invisiNode" presStyleLbl="node1" presStyleIdx="0" presStyleCnt="3"/>
      <dgm:spPr/>
    </dgm:pt>
    <dgm:pt modelId="{9C027413-C093-47E4-8E01-ECD0ABD18549}" type="pres">
      <dgm:prSet presAssocID="{E207093C-87C3-4626-842B-E7C3A075349B}" presName="imagNode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 t="-69000" b="-69000"/>
          </a:stretch>
        </a:blipFill>
      </dgm:spPr>
    </dgm:pt>
    <dgm:pt modelId="{A74211C4-A3C7-47B0-A5F7-20FA2863A04B}" type="pres">
      <dgm:prSet presAssocID="{B6F82CC5-602D-45A0-8782-2FEAB24A1737}" presName="sibTrans" presStyleLbl="sibTrans2D1" presStyleIdx="0" presStyleCnt="0"/>
      <dgm:spPr/>
    </dgm:pt>
    <dgm:pt modelId="{676C294E-9C58-4C6E-BFD5-072DFB90ECCA}" type="pres">
      <dgm:prSet presAssocID="{9F181D0B-21F9-471F-BCC6-87C9014183AC}" presName="compNode" presStyleCnt="0"/>
      <dgm:spPr/>
    </dgm:pt>
    <dgm:pt modelId="{0C91CA59-F795-40F3-AF17-F4297016EA93}" type="pres">
      <dgm:prSet presAssocID="{9F181D0B-21F9-471F-BCC6-87C9014183AC}" presName="node" presStyleLbl="node1" presStyleIdx="1" presStyleCnt="3">
        <dgm:presLayoutVars>
          <dgm:bulletEnabled val="1"/>
        </dgm:presLayoutVars>
      </dgm:prSet>
      <dgm:spPr/>
    </dgm:pt>
    <dgm:pt modelId="{E331FD36-8922-4D77-9643-25A6DC11C386}" type="pres">
      <dgm:prSet presAssocID="{9F181D0B-21F9-471F-BCC6-87C9014183AC}" presName="invisiNode" presStyleLbl="node1" presStyleIdx="1" presStyleCnt="3"/>
      <dgm:spPr/>
    </dgm:pt>
    <dgm:pt modelId="{97D6C0E0-ED97-4D61-8C9C-7880BA224AE9}" type="pres">
      <dgm:prSet presAssocID="{9F181D0B-21F9-471F-BCC6-87C9014183AC}" presName="imagNode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 t="-69000" b="-69000"/>
          </a:stretch>
        </a:blipFill>
      </dgm:spPr>
    </dgm:pt>
    <dgm:pt modelId="{6A92CC45-CFB4-4B41-8C7F-A39EEAD058CC}" type="pres">
      <dgm:prSet presAssocID="{242295F5-327E-48BF-9D73-A2BA76F47C88}" presName="sibTrans" presStyleLbl="sibTrans2D1" presStyleIdx="0" presStyleCnt="0"/>
      <dgm:spPr/>
    </dgm:pt>
    <dgm:pt modelId="{3E4BB5D5-4687-47C4-9B9F-3A388F1F2755}" type="pres">
      <dgm:prSet presAssocID="{60767EC4-5B96-48B8-8B32-02B9EFA33203}" presName="compNode" presStyleCnt="0"/>
      <dgm:spPr/>
    </dgm:pt>
    <dgm:pt modelId="{4B073ACF-595A-442B-B60A-EC4C9F598285}" type="pres">
      <dgm:prSet presAssocID="{60767EC4-5B96-48B8-8B32-02B9EFA33203}" presName="node" presStyleLbl="node1" presStyleIdx="2" presStyleCnt="3">
        <dgm:presLayoutVars>
          <dgm:bulletEnabled val="1"/>
        </dgm:presLayoutVars>
      </dgm:prSet>
      <dgm:spPr/>
    </dgm:pt>
    <dgm:pt modelId="{08994BEB-B234-49C7-A18A-4057BED0782C}" type="pres">
      <dgm:prSet presAssocID="{60767EC4-5B96-48B8-8B32-02B9EFA33203}" presName="invisiNode" presStyleLbl="node1" presStyleIdx="2" presStyleCnt="3"/>
      <dgm:spPr/>
    </dgm:pt>
    <dgm:pt modelId="{10C94D93-199A-4051-B891-1A1C8B6EF6EF}" type="pres">
      <dgm:prSet presAssocID="{60767EC4-5B96-48B8-8B32-02B9EFA33203}" presName="imagNode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 t="-69000" b="-69000"/>
          </a:stretch>
        </a:blipFill>
      </dgm:spPr>
    </dgm:pt>
  </dgm:ptLst>
  <dgm:cxnLst>
    <dgm:cxn modelId="{2FDAFD5B-17F8-4463-AD07-BACE895904B0}" type="presOf" srcId="{E207093C-87C3-4626-842B-E7C3A075349B}" destId="{E001B979-776B-4058-A9AF-12E1B67CB23A}" srcOrd="0" destOrd="0" presId="urn:microsoft.com/office/officeart/2005/8/layout/pList2"/>
    <dgm:cxn modelId="{70E01C84-569D-4B4D-8335-F4E8CF681CDD}" type="presOf" srcId="{26C59BCC-7ED8-45D5-B81A-4DF4A79EED0F}" destId="{DB97378C-43E0-4981-BA1F-1B77E2A585BF}" srcOrd="0" destOrd="0" presId="urn:microsoft.com/office/officeart/2005/8/layout/pList2"/>
    <dgm:cxn modelId="{30A9148B-056F-409E-AF6D-50866D73035A}" type="presOf" srcId="{242295F5-327E-48BF-9D73-A2BA76F47C88}" destId="{6A92CC45-CFB4-4B41-8C7F-A39EEAD058CC}" srcOrd="0" destOrd="0" presId="urn:microsoft.com/office/officeart/2005/8/layout/pList2"/>
    <dgm:cxn modelId="{3726A290-BBCB-4359-B675-51D193D5D6E2}" srcId="{26C59BCC-7ED8-45D5-B81A-4DF4A79EED0F}" destId="{60767EC4-5B96-48B8-8B32-02B9EFA33203}" srcOrd="2" destOrd="0" parTransId="{AA913603-86DE-45C7-BC8D-EDF47FA299D4}" sibTransId="{3C3E6BEE-B9F3-4E28-A788-280A1F94A094}"/>
    <dgm:cxn modelId="{D7E4F596-BC1E-4546-89EE-C25C9399C63E}" srcId="{26C59BCC-7ED8-45D5-B81A-4DF4A79EED0F}" destId="{9F181D0B-21F9-471F-BCC6-87C9014183AC}" srcOrd="1" destOrd="0" parTransId="{121C77F8-A2DF-41C5-A624-1DAA9C5DDDEA}" sibTransId="{242295F5-327E-48BF-9D73-A2BA76F47C88}"/>
    <dgm:cxn modelId="{4447DF9A-3FE1-46AD-9B1D-4959D7F7C6D4}" srcId="{26C59BCC-7ED8-45D5-B81A-4DF4A79EED0F}" destId="{E207093C-87C3-4626-842B-E7C3A075349B}" srcOrd="0" destOrd="0" parTransId="{44A9F8DF-9C30-43E7-845D-F79AE9A9BF89}" sibTransId="{B6F82CC5-602D-45A0-8782-2FEAB24A1737}"/>
    <dgm:cxn modelId="{CF5F49A7-B182-46C6-A86F-0E1A2D92F79B}" type="presOf" srcId="{B6F82CC5-602D-45A0-8782-2FEAB24A1737}" destId="{A74211C4-A3C7-47B0-A5F7-20FA2863A04B}" srcOrd="0" destOrd="0" presId="urn:microsoft.com/office/officeart/2005/8/layout/pList2"/>
    <dgm:cxn modelId="{8910B5B0-28ED-4932-8E82-8C0A0161566B}" type="presOf" srcId="{9F181D0B-21F9-471F-BCC6-87C9014183AC}" destId="{0C91CA59-F795-40F3-AF17-F4297016EA93}" srcOrd="0" destOrd="0" presId="urn:microsoft.com/office/officeart/2005/8/layout/pList2"/>
    <dgm:cxn modelId="{219441FC-E5F6-45CA-B6CC-09A54ACD9C79}" type="presOf" srcId="{60767EC4-5B96-48B8-8B32-02B9EFA33203}" destId="{4B073ACF-595A-442B-B60A-EC4C9F598285}" srcOrd="0" destOrd="0" presId="urn:microsoft.com/office/officeart/2005/8/layout/pList2"/>
    <dgm:cxn modelId="{29CEB79F-77C7-4892-B828-C35A6A0AC78D}" type="presParOf" srcId="{DB97378C-43E0-4981-BA1F-1B77E2A585BF}" destId="{48F95038-2990-40A0-9D21-7D157A54AF71}" srcOrd="0" destOrd="0" presId="urn:microsoft.com/office/officeart/2005/8/layout/pList2"/>
    <dgm:cxn modelId="{85CC2ADE-A9B1-4CBA-A049-6A5D866CEBEF}" type="presParOf" srcId="{DB97378C-43E0-4981-BA1F-1B77E2A585BF}" destId="{C2DDD68D-0BCF-497D-9DB0-6A7755A0B388}" srcOrd="1" destOrd="0" presId="urn:microsoft.com/office/officeart/2005/8/layout/pList2"/>
    <dgm:cxn modelId="{3D2E54FF-99A0-43D5-B7EF-F2AAE0685F61}" type="presParOf" srcId="{C2DDD68D-0BCF-497D-9DB0-6A7755A0B388}" destId="{A50FC7AF-555C-4FE2-9E23-8EE6F72E95CD}" srcOrd="0" destOrd="0" presId="urn:microsoft.com/office/officeart/2005/8/layout/pList2"/>
    <dgm:cxn modelId="{7FBDD91F-AB7A-4ADA-A0CF-75E70A582AD5}" type="presParOf" srcId="{A50FC7AF-555C-4FE2-9E23-8EE6F72E95CD}" destId="{E001B979-776B-4058-A9AF-12E1B67CB23A}" srcOrd="0" destOrd="0" presId="urn:microsoft.com/office/officeart/2005/8/layout/pList2"/>
    <dgm:cxn modelId="{CB5D37B7-ADA2-40BB-99CC-8E40460A0A4E}" type="presParOf" srcId="{A50FC7AF-555C-4FE2-9E23-8EE6F72E95CD}" destId="{34880F43-F4E5-40B5-B0EB-B5514D58C482}" srcOrd="1" destOrd="0" presId="urn:microsoft.com/office/officeart/2005/8/layout/pList2"/>
    <dgm:cxn modelId="{1D643546-FA66-4C32-A041-60B980C9B858}" type="presParOf" srcId="{A50FC7AF-555C-4FE2-9E23-8EE6F72E95CD}" destId="{9C027413-C093-47E4-8E01-ECD0ABD18549}" srcOrd="2" destOrd="0" presId="urn:microsoft.com/office/officeart/2005/8/layout/pList2"/>
    <dgm:cxn modelId="{871F7B6B-87D9-476E-8EA6-59963CD419A8}" type="presParOf" srcId="{C2DDD68D-0BCF-497D-9DB0-6A7755A0B388}" destId="{A74211C4-A3C7-47B0-A5F7-20FA2863A04B}" srcOrd="1" destOrd="0" presId="urn:microsoft.com/office/officeart/2005/8/layout/pList2"/>
    <dgm:cxn modelId="{50E112CE-6196-45D3-B127-89BC29A62FE4}" type="presParOf" srcId="{C2DDD68D-0BCF-497D-9DB0-6A7755A0B388}" destId="{676C294E-9C58-4C6E-BFD5-072DFB90ECCA}" srcOrd="2" destOrd="0" presId="urn:microsoft.com/office/officeart/2005/8/layout/pList2"/>
    <dgm:cxn modelId="{F4E74881-43D2-4120-AF4C-499E787887B1}" type="presParOf" srcId="{676C294E-9C58-4C6E-BFD5-072DFB90ECCA}" destId="{0C91CA59-F795-40F3-AF17-F4297016EA93}" srcOrd="0" destOrd="0" presId="urn:microsoft.com/office/officeart/2005/8/layout/pList2"/>
    <dgm:cxn modelId="{72DFB40D-A69D-4E3B-B96F-08E5E2E040DD}" type="presParOf" srcId="{676C294E-9C58-4C6E-BFD5-072DFB90ECCA}" destId="{E331FD36-8922-4D77-9643-25A6DC11C386}" srcOrd="1" destOrd="0" presId="urn:microsoft.com/office/officeart/2005/8/layout/pList2"/>
    <dgm:cxn modelId="{B02D63D6-28E8-468E-978E-65FAFF5C6227}" type="presParOf" srcId="{676C294E-9C58-4C6E-BFD5-072DFB90ECCA}" destId="{97D6C0E0-ED97-4D61-8C9C-7880BA224AE9}" srcOrd="2" destOrd="0" presId="urn:microsoft.com/office/officeart/2005/8/layout/pList2"/>
    <dgm:cxn modelId="{712847D2-6D34-4E8A-A129-B847345FC255}" type="presParOf" srcId="{C2DDD68D-0BCF-497D-9DB0-6A7755A0B388}" destId="{6A92CC45-CFB4-4B41-8C7F-A39EEAD058CC}" srcOrd="3" destOrd="0" presId="urn:microsoft.com/office/officeart/2005/8/layout/pList2"/>
    <dgm:cxn modelId="{83DD2772-0FF6-40E0-81B9-DCA2DEECBFE3}" type="presParOf" srcId="{C2DDD68D-0BCF-497D-9DB0-6A7755A0B388}" destId="{3E4BB5D5-4687-47C4-9B9F-3A388F1F2755}" srcOrd="4" destOrd="0" presId="urn:microsoft.com/office/officeart/2005/8/layout/pList2"/>
    <dgm:cxn modelId="{81C16DF7-2B9B-4C57-800D-D51730098335}" type="presParOf" srcId="{3E4BB5D5-4687-47C4-9B9F-3A388F1F2755}" destId="{4B073ACF-595A-442B-B60A-EC4C9F598285}" srcOrd="0" destOrd="0" presId="urn:microsoft.com/office/officeart/2005/8/layout/pList2"/>
    <dgm:cxn modelId="{9EBE7F4C-AA9E-4AF2-B73B-FBA949AB556F}" type="presParOf" srcId="{3E4BB5D5-4687-47C4-9B9F-3A388F1F2755}" destId="{08994BEB-B234-49C7-A18A-4057BED0782C}" srcOrd="1" destOrd="0" presId="urn:microsoft.com/office/officeart/2005/8/layout/pList2"/>
    <dgm:cxn modelId="{C879481C-C101-4288-A28B-0C786D6A0451}" type="presParOf" srcId="{3E4BB5D5-4687-47C4-9B9F-3A388F1F2755}" destId="{10C94D93-199A-4051-B891-1A1C8B6EF6EF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F95038-2990-40A0-9D21-7D157A54AF71}">
      <dsp:nvSpPr>
        <dsp:cNvPr id="0" name=""/>
        <dsp:cNvSpPr/>
      </dsp:nvSpPr>
      <dsp:spPr>
        <a:xfrm>
          <a:off x="0" y="0"/>
          <a:ext cx="10058399" cy="169235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027413-C093-47E4-8E01-ECD0ABD18549}">
      <dsp:nvSpPr>
        <dsp:cNvPr id="0" name=""/>
        <dsp:cNvSpPr/>
      </dsp:nvSpPr>
      <dsp:spPr>
        <a:xfrm>
          <a:off x="301752" y="225647"/>
          <a:ext cx="2954654" cy="124106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t="-69000" b="-69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01B979-776B-4058-A9AF-12E1B67CB23A}">
      <dsp:nvSpPr>
        <dsp:cNvPr id="0" name=""/>
        <dsp:cNvSpPr/>
      </dsp:nvSpPr>
      <dsp:spPr>
        <a:xfrm rot="10800000">
          <a:off x="301752" y="1692354"/>
          <a:ext cx="2954654" cy="2068433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Orchestrator</a:t>
          </a:r>
        </a:p>
      </dsp:txBody>
      <dsp:txXfrm rot="10800000">
        <a:off x="365363" y="1692354"/>
        <a:ext cx="2827432" cy="2004822"/>
      </dsp:txXfrm>
    </dsp:sp>
    <dsp:sp modelId="{97D6C0E0-ED97-4D61-8C9C-7880BA224AE9}">
      <dsp:nvSpPr>
        <dsp:cNvPr id="0" name=""/>
        <dsp:cNvSpPr/>
      </dsp:nvSpPr>
      <dsp:spPr>
        <a:xfrm>
          <a:off x="3551872" y="225647"/>
          <a:ext cx="2954654" cy="124106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t="-69000" b="-69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91CA59-F795-40F3-AF17-F4297016EA93}">
      <dsp:nvSpPr>
        <dsp:cNvPr id="0" name=""/>
        <dsp:cNvSpPr/>
      </dsp:nvSpPr>
      <dsp:spPr>
        <a:xfrm rot="10800000">
          <a:off x="3551872" y="1692354"/>
          <a:ext cx="2954654" cy="2068433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Aspire Components</a:t>
          </a:r>
          <a:r>
            <a:rPr lang="en-US" sz="2500" kern="1200" dirty="0"/>
            <a:t>(Redis, PostgreSQL, etc.) </a:t>
          </a:r>
        </a:p>
      </dsp:txBody>
      <dsp:txXfrm rot="10800000">
        <a:off x="3615483" y="1692354"/>
        <a:ext cx="2827432" cy="2004822"/>
      </dsp:txXfrm>
    </dsp:sp>
    <dsp:sp modelId="{10C94D93-199A-4051-B891-1A1C8B6EF6EF}">
      <dsp:nvSpPr>
        <dsp:cNvPr id="0" name=""/>
        <dsp:cNvSpPr/>
      </dsp:nvSpPr>
      <dsp:spPr>
        <a:xfrm>
          <a:off x="6801993" y="225647"/>
          <a:ext cx="2954654" cy="124106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t="-69000" b="-69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073ACF-595A-442B-B60A-EC4C9F598285}">
      <dsp:nvSpPr>
        <dsp:cNvPr id="0" name=""/>
        <dsp:cNvSpPr/>
      </dsp:nvSpPr>
      <dsp:spPr>
        <a:xfrm rot="10800000">
          <a:off x="6801993" y="1692354"/>
          <a:ext cx="2954654" cy="2068433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Aspire Templates</a:t>
          </a:r>
        </a:p>
      </dsp:txBody>
      <dsp:txXfrm rot="10800000">
        <a:off x="6865604" y="1692354"/>
        <a:ext cx="2827432" cy="20048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6479" y="639097"/>
            <a:ext cx="5196593" cy="3494791"/>
          </a:xfrm>
        </p:spPr>
        <p:txBody>
          <a:bodyPr>
            <a:normAutofit/>
          </a:bodyPr>
          <a:lstStyle/>
          <a:p>
            <a:r>
              <a:rPr lang="en-US" dirty="0"/>
              <a:t>.NET Aspire Zero to Hero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/>
          </a:bodyPr>
          <a:lstStyle/>
          <a:p>
            <a:r>
              <a:rPr lang="en-US" dirty="0"/>
              <a:t>Bhushan POOJARY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33DEDF6-3BD5-C812-E01C-B42D716F98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9169" y="4381718"/>
            <a:ext cx="1759932" cy="175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9E16B-D9A7-2A0A-69C5-339DD03CA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Aspire 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B3EEA-AAAF-ACE6-1750-5ECC57EEA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098F5D-0115-7ECA-04E1-A5338D6190E4}"/>
              </a:ext>
            </a:extLst>
          </p:cNvPr>
          <p:cNvSpPr/>
          <p:nvPr/>
        </p:nvSpPr>
        <p:spPr>
          <a:xfrm>
            <a:off x="1725106" y="2215299"/>
            <a:ext cx="7833674" cy="161198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/>
              <a:t>dotnet new aspire-</a:t>
            </a:r>
            <a:r>
              <a:rPr lang="en-US" sz="3200" dirty="0" err="1"/>
              <a:t>webapi</a:t>
            </a:r>
            <a:r>
              <a:rPr lang="en-US" sz="3200" dirty="0"/>
              <a:t> -n </a:t>
            </a:r>
            <a:r>
              <a:rPr lang="en-US" sz="3200" dirty="0" err="1"/>
              <a:t>MyCloudApp</a:t>
            </a:r>
            <a:endParaRPr lang="en-US" sz="3200" dirty="0"/>
          </a:p>
          <a:p>
            <a:r>
              <a:rPr lang="en-US" sz="3200" dirty="0"/>
              <a:t>dotnet run</a:t>
            </a:r>
          </a:p>
        </p:txBody>
      </p:sp>
    </p:spTree>
    <p:extLst>
      <p:ext uri="{BB962C8B-B14F-4D97-AF65-F5344CB8AC3E}">
        <p14:creationId xmlns:p14="http://schemas.microsoft.com/office/powerpoint/2010/main" val="3006779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F2C11-C8BD-1F55-2B26-D3D89EA04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 Matters for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58BEF-FDF5-44F6-292E-C79733C9F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💡 For Students &amp; Developers:</a:t>
            </a:r>
          </a:p>
          <a:p>
            <a:r>
              <a:rPr lang="en-US" dirty="0"/>
              <a:t>• Learn Cloud-Native the Right Way</a:t>
            </a:r>
          </a:p>
          <a:p>
            <a:r>
              <a:rPr lang="en-US" dirty="0"/>
              <a:t>• Faster prototyping for projects</a:t>
            </a:r>
          </a:p>
          <a:p>
            <a:r>
              <a:rPr lang="en-US" dirty="0"/>
              <a:t>• Skills relevant to modern .NET jobs</a:t>
            </a:r>
          </a:p>
          <a:p>
            <a:r>
              <a:rPr lang="en-US" dirty="0"/>
              <a:t>• Ready for Azure, AWS, GCP deployments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98D122-CCD6-FF2D-A5FC-8DD1021E5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910" y="2229843"/>
            <a:ext cx="3417600" cy="34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895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382C-1613-C4CB-C02D-0E0312EF7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E4272-FFFF-69F9-08F7-78C80F79D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✅ Aspire makes cloud-native development:</a:t>
            </a:r>
          </a:p>
          <a:p>
            <a:r>
              <a:rPr lang="en-US" dirty="0"/>
              <a:t>• Easier</a:t>
            </a:r>
          </a:p>
          <a:p>
            <a:r>
              <a:rPr lang="en-US" dirty="0"/>
              <a:t>• Faster</a:t>
            </a:r>
          </a:p>
          <a:p>
            <a:r>
              <a:rPr lang="en-US" dirty="0"/>
              <a:t>• More observable</a:t>
            </a:r>
          </a:p>
          <a:p>
            <a:r>
              <a:rPr lang="en-US" dirty="0"/>
              <a:t>🚀 Modern .NET developers can now focus on building, not plumbing.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9C8E7D-2488-6A71-04AA-B903FEDC7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8753" y="2341312"/>
            <a:ext cx="3294668" cy="329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88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DF9B2-D466-CBE1-40ED-AA7D3BF53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8A8E-637A-F05E-240F-DED26F316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The Problem: Cloud-Native Development Challenges</a:t>
            </a:r>
          </a:p>
          <a:p>
            <a:r>
              <a:rPr lang="en-US" dirty="0"/>
              <a:t>2. Introducing .NET Aspire</a:t>
            </a:r>
          </a:p>
          <a:p>
            <a:r>
              <a:rPr lang="en-US" dirty="0"/>
              <a:t>3. Why Now? (The Need for Aspire)</a:t>
            </a:r>
          </a:p>
          <a:p>
            <a:r>
              <a:rPr lang="en-US" dirty="0"/>
              <a:t>4. Key Features and Components</a:t>
            </a:r>
          </a:p>
          <a:p>
            <a:r>
              <a:rPr lang="en-US" dirty="0"/>
              <a:t>5. Aspire in Action (Demo/Diagram)</a:t>
            </a:r>
          </a:p>
          <a:p>
            <a:r>
              <a:rPr lang="en-US" dirty="0"/>
              <a:t>6. Why It Matters for Developers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6668F3-6194-371E-3FF8-F72D38861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280" y="2271859"/>
            <a:ext cx="2908169" cy="290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71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2B79A-4B65-06E3-43E2-5527F5C50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 – Cloud-Native is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39470-E46B-019E-CE3B-F3AFFD21E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🔥 Current Developer Pain Points:</a:t>
            </a:r>
          </a:p>
          <a:p>
            <a:r>
              <a:rPr lang="en-US" dirty="0"/>
              <a:t>• Hard to bootstrap cloud-native apps</a:t>
            </a:r>
          </a:p>
          <a:p>
            <a:r>
              <a:rPr lang="en-US" dirty="0"/>
              <a:t>• Distributed systems are complex</a:t>
            </a:r>
          </a:p>
          <a:p>
            <a:r>
              <a:rPr lang="en-US" dirty="0"/>
              <a:t>• Observability often neglected</a:t>
            </a:r>
          </a:p>
          <a:p>
            <a:r>
              <a:rPr lang="en-US" dirty="0"/>
              <a:t>• Too many tools to stitch together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789FA8-4756-033E-D482-AFD447574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7616" y="2451754"/>
            <a:ext cx="3133628" cy="313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48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B430F-DB69-0BEA-C66D-7893C9CD7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.NET Aspire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B4090-C6AB-D716-086E-19DB5C366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7597" y="1957373"/>
            <a:ext cx="10058400" cy="3760891"/>
          </a:xfrm>
        </p:spPr>
        <p:txBody>
          <a:bodyPr/>
          <a:lstStyle/>
          <a:p>
            <a:r>
              <a:rPr lang="en-US" dirty="0"/>
              <a:t>.</a:t>
            </a:r>
            <a:r>
              <a:rPr lang="en-US" sz="2800" dirty="0"/>
              <a:t>NET Aspire is:</a:t>
            </a:r>
          </a:p>
          <a:p>
            <a:pPr lvl="1"/>
            <a:r>
              <a:rPr lang="en-US" sz="2800" dirty="0"/>
              <a:t>A new stack for building cloud-native, distributed applications.</a:t>
            </a:r>
          </a:p>
          <a:p>
            <a:pPr lvl="1"/>
            <a:r>
              <a:rPr lang="en-US" sz="2800" dirty="0"/>
              <a:t>Tools, libraries, and templates for faster development.</a:t>
            </a:r>
          </a:p>
          <a:p>
            <a:pPr lvl="1"/>
            <a:r>
              <a:rPr lang="en-US" sz="2800" dirty="0"/>
              <a:t> Focused on developer productivity and observability.</a:t>
            </a:r>
          </a:p>
          <a:p>
            <a:endParaRPr lang="en-US" dirty="0"/>
          </a:p>
        </p:txBody>
      </p:sp>
      <p:pic>
        <p:nvPicPr>
          <p:cNvPr id="1026" name="Picture 2" descr="An introduction to .NET Aspire | cVation">
            <a:extLst>
              <a:ext uri="{FF2B5EF4-FFF2-40B4-BE49-F238E27FC236}">
                <a16:creationId xmlns:a16="http://schemas.microsoft.com/office/drawing/2014/main" id="{19C04FB3-DC31-C7CA-2884-40662D305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766" y="3955625"/>
            <a:ext cx="2200275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5277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BB4E0-C6B3-7DC9-2131-A53B4BCF6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7F6FD-2694-EB3A-7342-57B921FE9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📅 </a:t>
            </a:r>
            <a:r>
              <a:rPr lang="en-US" b="1" dirty="0"/>
              <a:t>Trends Driving </a:t>
            </a:r>
            <a:r>
              <a:rPr lang="en-US" b="1" dirty="0" err="1"/>
              <a:t>Aspire’s</a:t>
            </a:r>
            <a:r>
              <a:rPr lang="en-US" b="1" dirty="0"/>
              <a:t> Creation:</a:t>
            </a:r>
          </a:p>
          <a:p>
            <a:r>
              <a:rPr lang="en-US" dirty="0"/>
              <a:t>• Shift to microservices and cloud-native</a:t>
            </a:r>
          </a:p>
          <a:p>
            <a:r>
              <a:rPr lang="en-US" dirty="0"/>
              <a:t>• Demand for rapid prototyping</a:t>
            </a:r>
          </a:p>
          <a:p>
            <a:r>
              <a:rPr lang="en-US" dirty="0"/>
              <a:t>• Observability and diagnostics are now critical</a:t>
            </a:r>
          </a:p>
          <a:p>
            <a:r>
              <a:rPr lang="en-US" dirty="0"/>
              <a:t>• Developers expect Spring Boot-like DX in .NET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7C0BC2-F510-AAEA-F537-968384A8F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306" y="2244486"/>
            <a:ext cx="3624606" cy="362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37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5D047-4228-0262-00D7-6D9F29E8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Aspire at a Glance (Key Components)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288B1E5-D9C4-7BC1-EB04-7786D47949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9513625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8866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60A2E-A834-8542-44B0-AAD0646DB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Orchestrator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CFC73-B8A1-E296-A0E7-53CBE5E54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🖥️ Visual dashboard for managing services:</a:t>
            </a:r>
          </a:p>
          <a:p>
            <a:r>
              <a:rPr lang="en-US" dirty="0"/>
              <a:t>• Service discovery</a:t>
            </a:r>
          </a:p>
          <a:p>
            <a:r>
              <a:rPr lang="en-US" dirty="0"/>
              <a:t>• Health checks</a:t>
            </a:r>
          </a:p>
          <a:p>
            <a:r>
              <a:rPr lang="en-US" dirty="0"/>
              <a:t>• Telemetry</a:t>
            </a:r>
          </a:p>
          <a:p>
            <a:pPr lvl="2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BB38D1-F5AB-6447-EA12-2D8D89DE5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345" y="3037123"/>
            <a:ext cx="2831969" cy="283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156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C5FA7-0824-21D9-6B76-7AD9EE3BB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Out-of-the-Box Features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76A9848-3C0F-2477-7C8E-C86E57BB8A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0013731"/>
              </p:ext>
            </p:extLst>
          </p:nvPr>
        </p:nvGraphicFramePr>
        <p:xfrm>
          <a:off x="1096963" y="2108200"/>
          <a:ext cx="100584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6880">
                  <a:extLst>
                    <a:ext uri="{9D8B030D-6E8A-4147-A177-3AD203B41FA5}">
                      <a16:colId xmlns:a16="http://schemas.microsoft.com/office/drawing/2014/main" val="165279595"/>
                    </a:ext>
                  </a:extLst>
                </a:gridCol>
                <a:gridCol w="7271520">
                  <a:extLst>
                    <a:ext uri="{9D8B030D-6E8A-4147-A177-3AD203B41FA5}">
                      <a16:colId xmlns:a16="http://schemas.microsoft.com/office/drawing/2014/main" val="16139803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Benefit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82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Service Discovery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Automatic microservices wiring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8747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Health Checks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Built-in monitoring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6593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Telemetry &amp; Metrics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Observability by default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8293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Pre-Built Components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Rapid integration of services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6394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Templates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Faster cloud-native bootstrapping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7040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5243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5E408-6FB9-9ABC-93A0-CAA0DFDB0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Aspire vs Traditional Approach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71E1558-D022-3178-0808-8B76475E18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9150202"/>
              </p:ext>
            </p:extLst>
          </p:nvPr>
        </p:nvGraphicFramePr>
        <p:xfrm>
          <a:off x="1096963" y="2108200"/>
          <a:ext cx="100584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2791331349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177692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Traditional .NET Microservices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.NET Aspire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6602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Manual service 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service discovery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538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External observability tools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Built-in telemetry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022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Boilerplate templates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Ready-to-use cloud templates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863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088403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{177A6A39-86C8-43D5-9B66-0C8F8D7BB021}TF235124e3-e6db-4c6d-93c8-733f2fadbc609fb6f57c_win32-b1e91d96f19e</Template>
  <TotalTime>41</TotalTime>
  <Words>335</Words>
  <Application>Microsoft Office PowerPoint</Application>
  <PresentationFormat>Widescreen</PresentationFormat>
  <Paragraphs>72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Georgia Pro Cond Light</vt:lpstr>
      <vt:lpstr>Speak Pro</vt:lpstr>
      <vt:lpstr>RetrospectVTI</vt:lpstr>
      <vt:lpstr>.NET Aspire Zero to Hero</vt:lpstr>
      <vt:lpstr>Agenda</vt:lpstr>
      <vt:lpstr>The Problem – Cloud-Native is Hard</vt:lpstr>
      <vt:lpstr>Enter .NET Aspire</vt:lpstr>
      <vt:lpstr>Why Now?</vt:lpstr>
      <vt:lpstr>Aspire at a Glance (Key Components)</vt:lpstr>
      <vt:lpstr>The Orchestrator</vt:lpstr>
      <vt:lpstr>Out-of-the-Box Features</vt:lpstr>
      <vt:lpstr>Aspire vs Traditional Approach</vt:lpstr>
      <vt:lpstr>Aspire in Action</vt:lpstr>
      <vt:lpstr>Why It Matters for You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bhushan poojary</dc:creator>
  <cp:lastModifiedBy>bhushan poojary</cp:lastModifiedBy>
  <cp:revision>21</cp:revision>
  <dcterms:created xsi:type="dcterms:W3CDTF">2025-07-12T14:19:50Z</dcterms:created>
  <dcterms:modified xsi:type="dcterms:W3CDTF">2025-07-12T15:01:06Z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